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0"/>
  </p:notesMasterIdLst>
  <p:sldIdLst>
    <p:sldId id="256" r:id="rId2"/>
    <p:sldId id="258" r:id="rId3"/>
    <p:sldId id="257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C59D2"/>
    <a:srgbClr val="2A39C4"/>
    <a:srgbClr val="212C97"/>
    <a:srgbClr val="FFFFFF"/>
    <a:srgbClr val="920000"/>
    <a:srgbClr val="001848"/>
    <a:srgbClr val="8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965" autoAdjust="0"/>
  </p:normalViewPr>
  <p:slideViewPr>
    <p:cSldViewPr snapToGrid="0">
      <p:cViewPr>
        <p:scale>
          <a:sx n="110" d="100"/>
          <a:sy n="110" d="100"/>
        </p:scale>
        <p:origin x="-16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54D01-A8E4-43F8-9DD4-F31B122F466F}" type="datetimeFigureOut">
              <a:rPr lang="it-IT" smtClean="0"/>
              <a:pPr/>
              <a:t>12/07/2017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7E8C6-AB8E-40FA-A65E-6FA23BE9B1B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84910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39A5F8F-7AE8-445F-A2C9-333A05E0E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216D5FE9-A1F3-4E8C-BD62-872C72305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487CDE5-A866-489F-A621-B99428790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EF4B5-4C87-4B68-B3D3-7B7FE9F0A18F}" type="datetimeFigureOut">
              <a:rPr lang="it-IT" smtClean="0"/>
              <a:pPr/>
              <a:t>12/07/2017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4B8BF44-4439-4AB2-930A-A67A2128B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858A7D62-655E-4DA5-A0A6-AB957D015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7C-5D4C-469B-92EA-A59D6002C9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56759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7B686DE-B441-4C75-9D1E-533D17E6F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24FD0E12-14A7-4ED8-B4F7-B0EB33DD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2F667C2-AF06-4294-ABC3-69711E55E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EF4B5-4C87-4B68-B3D3-7B7FE9F0A18F}" type="datetimeFigureOut">
              <a:rPr lang="it-IT" smtClean="0"/>
              <a:pPr/>
              <a:t>12/07/2017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D82D3AF1-12CA-4D83-85AF-8C96C9858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6FD55D3-8FDA-4326-820E-4198F51A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7C-5D4C-469B-92EA-A59D6002C9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71360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63087502-8A19-47DB-A1EB-998BA3224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9A6382CD-B0DD-497A-8615-7D666A133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B78CA5DA-AB8A-43E6-9C66-1240BB32C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EF4B5-4C87-4B68-B3D3-7B7FE9F0A18F}" type="datetimeFigureOut">
              <a:rPr lang="it-IT" smtClean="0"/>
              <a:pPr/>
              <a:t>12/07/2017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4CD1728-38D2-4B18-AAF9-D070B2827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B7F5E565-B065-4DD2-98DF-42ABCD9B3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7C-5D4C-469B-92EA-A59D6002C9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89144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FEAC259-EF13-4CBB-85D9-2E8197FC1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4D1250A-183C-44E4-8048-3CF987EA2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5D0FA5E-608D-4D1C-947F-0DB456551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EF4B5-4C87-4B68-B3D3-7B7FE9F0A18F}" type="datetimeFigureOut">
              <a:rPr lang="it-IT" smtClean="0"/>
              <a:pPr/>
              <a:t>12/07/2017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3920CDC-D33D-4FAF-A795-916B3E59D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87714712-C2EE-4261-836E-B32D511D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7C-5D4C-469B-92EA-A59D6002C9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29346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4C8F949-96D5-4C8D-A154-A500403A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7C307332-BC17-4551-BC3C-2AEA43DFB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449852EC-B73D-4103-87DF-D459C9261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EF4B5-4C87-4B68-B3D3-7B7FE9F0A18F}" type="datetimeFigureOut">
              <a:rPr lang="it-IT" smtClean="0"/>
              <a:pPr/>
              <a:t>12/07/2017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7CE522B-113B-4662-98AF-FDEFF4C9F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95C33CB3-EBB4-4702-9318-315213C8D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7C-5D4C-469B-92EA-A59D6002C9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26437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E0B0283-ABF0-4FE1-8AAF-853D421C8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872E8AE4-C2A2-4A15-9E54-BD20A63EA4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DF74B362-5588-4980-B319-F466AD712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1721B36F-B0C7-4BC5-9CB7-8CE76DB64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EF4B5-4C87-4B68-B3D3-7B7FE9F0A18F}" type="datetimeFigureOut">
              <a:rPr lang="it-IT" smtClean="0"/>
              <a:pPr/>
              <a:t>12/07/2017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E4A984AE-62F3-4FD8-976E-416397D13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567481F6-BFD4-45E2-8E16-88AC590A8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7C-5D4C-469B-92EA-A59D6002C9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8498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F007C6D-9DDC-4F06-BE10-709F2F7E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CFF121BE-F17D-4744-9875-42B9E64A3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02CDC167-65D2-4D0E-9812-5BBC31C3E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125519B2-8651-4121-A564-DC78B0CA71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00701D50-0899-4760-9851-E15B768DD0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163B8A3F-6AE1-4216-A2B9-CCFB32BBD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EF4B5-4C87-4B68-B3D3-7B7FE9F0A18F}" type="datetimeFigureOut">
              <a:rPr lang="it-IT" smtClean="0"/>
              <a:pPr/>
              <a:t>12/07/2017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9BA736D5-320B-4784-BF09-201162691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06B1C495-E39C-4262-8CB3-F0F3196EF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7C-5D4C-469B-92EA-A59D6002C9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16412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AF99C07-1705-4D0B-B006-573DE5897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669B0F3F-6A04-4892-9161-C724A430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EF4B5-4C87-4B68-B3D3-7B7FE9F0A18F}" type="datetimeFigureOut">
              <a:rPr lang="it-IT" smtClean="0"/>
              <a:pPr/>
              <a:t>12/07/2017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87569DF8-5062-45FA-B9FE-3CAF2F286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BBD1C66A-FE1F-4D19-BAE7-308759349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7C-5D4C-469B-92EA-A59D6002C9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99017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D57A0C56-6B46-4434-80E0-792DAE694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EF4B5-4C87-4B68-B3D3-7B7FE9F0A18F}" type="datetimeFigureOut">
              <a:rPr lang="it-IT" smtClean="0"/>
              <a:pPr/>
              <a:t>12/07/2017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EED01F8D-F58B-408C-966F-ACCB43C9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248DE973-4AA8-4AC0-9571-FF241973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7C-5D4C-469B-92EA-A59D6002C9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03238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D4D67E8-E763-40FB-9FFA-7EE1A2402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8AA1D4F-B70C-452A-849B-C980620B0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AA15EACC-F09A-4594-A7E1-55164F406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AC0BB71E-9175-4F70-B86C-4417C304A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EF4B5-4C87-4B68-B3D3-7B7FE9F0A18F}" type="datetimeFigureOut">
              <a:rPr lang="it-IT" smtClean="0"/>
              <a:pPr/>
              <a:t>12/07/2017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890AA418-DE6D-4318-9B52-3E4FC00D9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61E2B8A3-0102-4294-BCAD-886DD35D3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7C-5D4C-469B-92EA-A59D6002C9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011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5A288A3-C5DC-4B49-BB8B-F29778DC3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C6A481DF-0155-43AE-8948-DCBE1C1F3D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0B81BEBC-4B48-4BF2-A14F-9F3C3E060E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E3BED2FC-9AA3-4E26-8954-F34FA5A2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EF4B5-4C87-4B68-B3D3-7B7FE9F0A18F}" type="datetimeFigureOut">
              <a:rPr lang="it-IT" smtClean="0"/>
              <a:pPr/>
              <a:t>12/07/2017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E854B24E-4FFF-45B7-B0F4-9AE899D34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767F9B03-8060-4337-B4A7-EAECBA963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7C-5D4C-469B-92EA-A59D6002C9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87407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341E7FC2-AB31-4856-A9C3-B2E162376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3A5597E2-1F0B-44C2-BD24-B7D4913A4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1A8C3E5-7454-4013-A3D6-3B74A552F1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EF4B5-4C87-4B68-B3D3-7B7FE9F0A18F}" type="datetimeFigureOut">
              <a:rPr lang="it-IT" smtClean="0"/>
              <a:pPr/>
              <a:t>12/07/2017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6593997-4610-48C1-B99B-67CCF8257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F339382-1749-4551-87BD-85990A1F2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CB7C-5D4C-469B-92EA-A59D6002C9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6872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microsoft.com/office/2007/relationships/media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E71E8063-EE07-4C45-AF17-E4926C047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774" y="456656"/>
            <a:ext cx="1389508" cy="1083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987E4962-A2AD-4C69-95A1-847FB36AC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473" y="3819525"/>
            <a:ext cx="1905001" cy="2452717"/>
          </a:xfrm>
          <a:prstGeom prst="rect">
            <a:avLst/>
          </a:prstGeom>
          <a:ln w="57150" cap="sq" cmpd="thickThin">
            <a:solidFill>
              <a:srgbClr val="92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96E4B7F9-B700-402F-BA69-B3C26A3A621F}"/>
              </a:ext>
            </a:extLst>
          </p:cNvPr>
          <p:cNvSpPr/>
          <p:nvPr/>
        </p:nvSpPr>
        <p:spPr>
          <a:xfrm>
            <a:off x="-349479" y="1997987"/>
            <a:ext cx="129319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Poster Compressed" panose="02070706080601050204" pitchFamily="18" charset="0"/>
              </a:rPr>
              <a:t>Discorso di insediamento alla Presidenza del Rotary Club di Canosa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3F66D97A-E2EB-4F6E-8CAD-280F32A5F456}"/>
              </a:ext>
            </a:extLst>
          </p:cNvPr>
          <p:cNvSpPr txBox="1"/>
          <p:nvPr/>
        </p:nvSpPr>
        <p:spPr>
          <a:xfrm>
            <a:off x="5143500" y="2887186"/>
            <a:ext cx="5972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920000"/>
                </a:solidFill>
                <a:latin typeface="Bodoni MT Poster Compressed" panose="02070706080601050204" pitchFamily="18" charset="0"/>
              </a:rPr>
              <a:t>A.R. 2017-2018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4750CDCC-D0D1-41C1-B8C9-6F300F949241}"/>
              </a:ext>
            </a:extLst>
          </p:cNvPr>
          <p:cNvSpPr txBox="1"/>
          <p:nvPr/>
        </p:nvSpPr>
        <p:spPr>
          <a:xfrm>
            <a:off x="4216146" y="4118049"/>
            <a:ext cx="7162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600" b="1" dirty="0">
                <a:solidFill>
                  <a:srgbClr val="002060"/>
                </a:solidFill>
                <a:latin typeface="Edwardian Script ITC" panose="030303020407070D0804" pitchFamily="66" charset="0"/>
              </a:rPr>
              <a:t>Giuseppe Palumbieri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F3BECFDE-F472-40B8-A2A3-B4D9B9C80E55}"/>
              </a:ext>
            </a:extLst>
          </p:cNvPr>
          <p:cNvSpPr txBox="1"/>
          <p:nvPr/>
        </p:nvSpPr>
        <p:spPr>
          <a:xfrm>
            <a:off x="8959596" y="5441245"/>
            <a:ext cx="4095750" cy="830997"/>
          </a:xfrm>
          <a:prstGeom prst="rect">
            <a:avLst/>
          </a:prstGeom>
          <a:noFill/>
          <a:effectLst>
            <a:glow rad="127000">
              <a:srgbClr val="002060"/>
            </a:glow>
          </a:effectLst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1848"/>
                </a:solidFill>
                <a:latin typeface="Bodoni MT Poster Compressed" panose="02070706080601050204" pitchFamily="18" charset="0"/>
              </a:rPr>
              <a:t>Canosa di Puglia, 30-06-2017</a:t>
            </a:r>
          </a:p>
          <a:p>
            <a:r>
              <a:rPr lang="it-IT" sz="2400" dirty="0">
                <a:solidFill>
                  <a:srgbClr val="001848"/>
                </a:solidFill>
                <a:latin typeface="Bodoni MT Poster Compressed" panose="02070706080601050204" pitchFamily="18" charset="0"/>
              </a:rPr>
              <a:t>«Lo Smeraldo» Ricevimenti</a:t>
            </a:r>
          </a:p>
        </p:txBody>
      </p:sp>
      <p:pic>
        <p:nvPicPr>
          <p:cNvPr id="7" name="Ezio Bosso - Io non ho paura - Im not scared (HQ Audio) (4)">
            <a:hlinkClick r:id="" action="ppaction://media"/>
            <a:extLst>
              <a:ext uri="{FF2B5EF4-FFF2-40B4-BE49-F238E27FC236}">
                <a16:creationId xmlns:a16="http://schemas.microsoft.com/office/drawing/2014/main" xmlns="" id="{430B729E-E1B7-4441-9B4F-882A0AD73A6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923972" y="6272242"/>
            <a:ext cx="167689" cy="167689"/>
          </a:xfrm>
          <a:prstGeom prst="rect">
            <a:avLst/>
          </a:prstGeom>
          <a:effectLst>
            <a:outerShdw blurRad="50800" dist="50800" dir="5400000" algn="ctr" rotWithShape="0">
              <a:srgbClr val="FFFFFF"/>
            </a:outerShd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22EC8E50-E970-4360-8358-44EB7BA822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7402" y="294795"/>
            <a:ext cx="1898143" cy="1083219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63DF9DD8-76F3-40CB-A8B0-30F9A4594AB5}"/>
              </a:ext>
            </a:extLst>
          </p:cNvPr>
          <p:cNvSpPr/>
          <p:nvPr/>
        </p:nvSpPr>
        <p:spPr>
          <a:xfrm>
            <a:off x="3038474" y="1302368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rgbClr val="1C59D2"/>
                </a:solidFill>
              </a:rPr>
              <a:t>Presidente Giuseppe Palumbieri</a:t>
            </a:r>
          </a:p>
          <a:p>
            <a:pPr algn="ctr"/>
            <a:r>
              <a:rPr lang="it-IT" sz="900" b="1" dirty="0">
                <a:solidFill>
                  <a:srgbClr val="1C59D2"/>
                </a:solidFill>
              </a:rPr>
              <a:t>2017-2018</a:t>
            </a:r>
          </a:p>
        </p:txBody>
      </p:sp>
      <p:pic>
        <p:nvPicPr>
          <p:cNvPr id="13" name="Immagine 12" descr="logo Roraty distretto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2260" y="466822"/>
            <a:ext cx="1490319" cy="10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738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432E50E8-77B9-42D1-A714-D304C833D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2153" y="265988"/>
            <a:ext cx="1898143" cy="10832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4698D48-B7D6-4077-B49C-26662FD0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774" y="456656"/>
            <a:ext cx="1389508" cy="108321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4CA39627-594E-4EF9-910E-DFAA5A9E6F56}"/>
              </a:ext>
            </a:extLst>
          </p:cNvPr>
          <p:cNvSpPr txBox="1"/>
          <p:nvPr/>
        </p:nvSpPr>
        <p:spPr>
          <a:xfrm>
            <a:off x="459104" y="2582847"/>
            <a:ext cx="110642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2 Il progetto di riqualificazione e promozione del Centro Storico-Area Castello, che il Rotary Club formulerà in qualità di interlocutore istituzionale del Comune di Canosa - con l’apporto di ingegneri, architetti, imprenditori, sociologi, assistenti sociali e mediatori culturali – comporterà evidenti riflessi positivi sull’economia ed occupazione del territorio comunale, tramite la nascita di nuovi esercizi commerciali non solamente in tale area, ma anche nel tratto tra questa  e Corso San Sabino sino alla Cattedrale.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308F3A59-9526-48CB-8DDE-1AE1050798C5}"/>
              </a:ext>
            </a:extLst>
          </p:cNvPr>
          <p:cNvSpPr/>
          <p:nvPr/>
        </p:nvSpPr>
        <p:spPr>
          <a:xfrm>
            <a:off x="3651055" y="1707418"/>
            <a:ext cx="56749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dirty="0">
                <a:solidFill>
                  <a:srgbClr val="920000"/>
                </a:solidFill>
                <a:latin typeface="Bodoni MT Poster Compressed" panose="02070706080601050204" pitchFamily="18" charset="0"/>
              </a:rPr>
              <a:t>Progetti strategici del Rotary Club di Canosa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38A4E330-1D67-4602-88B2-DCCEB7311F4C}"/>
              </a:ext>
            </a:extLst>
          </p:cNvPr>
          <p:cNvSpPr/>
          <p:nvPr/>
        </p:nvSpPr>
        <p:spPr>
          <a:xfrm>
            <a:off x="2943223" y="1291920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 smtClean="0">
                <a:solidFill>
                  <a:srgbClr val="1C59D2"/>
                </a:solidFill>
              </a:rPr>
              <a:t>Presidente Giuseppe </a:t>
            </a:r>
            <a:r>
              <a:rPr lang="it-IT" sz="1200" b="1" dirty="0" err="1" smtClean="0">
                <a:solidFill>
                  <a:srgbClr val="1C59D2"/>
                </a:solidFill>
              </a:rPr>
              <a:t>Palumbieri</a:t>
            </a:r>
            <a:endParaRPr lang="it-IT" sz="1200" b="1" dirty="0" smtClean="0">
              <a:solidFill>
                <a:srgbClr val="1C59D2"/>
              </a:solidFill>
            </a:endParaRPr>
          </a:p>
          <a:p>
            <a:pPr algn="ctr"/>
            <a:r>
              <a:rPr lang="it-IT" sz="900" b="1" dirty="0" smtClean="0">
                <a:solidFill>
                  <a:srgbClr val="1C59D2"/>
                </a:solidFill>
              </a:rPr>
              <a:t>2017-2018</a:t>
            </a:r>
            <a:endParaRPr lang="it-IT" sz="900" b="1" dirty="0">
              <a:solidFill>
                <a:srgbClr val="1C59D2"/>
              </a:solidFill>
            </a:endParaRPr>
          </a:p>
        </p:txBody>
      </p:sp>
      <p:pic>
        <p:nvPicPr>
          <p:cNvPr id="9" name="Immagine 8" descr="logo Roraty distrett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2260" y="466822"/>
            <a:ext cx="1490319" cy="10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0957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432E50E8-77B9-42D1-A714-D304C833D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2153" y="215356"/>
            <a:ext cx="1898143" cy="10832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4698D48-B7D6-4077-B49C-26662FD0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774" y="456656"/>
            <a:ext cx="1389508" cy="108321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BEB0DB17-49BB-490C-8332-B37E27C76AD1}"/>
              </a:ext>
            </a:extLst>
          </p:cNvPr>
          <p:cNvSpPr txBox="1"/>
          <p:nvPr/>
        </p:nvSpPr>
        <p:spPr>
          <a:xfrm>
            <a:off x="968310" y="2990088"/>
            <a:ext cx="100458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3 Azione di sostegno per l’integrazione degli immigrati, con particolare riferimento all’alfabetizzazione e all’insegnamento della lingua italiana e dei valori culturali e giuridici fondativi della Repubblica Italiana, quali, ad esempio, il diritto-dovere al lavoro e la tolleranza delle differenze etniche, religiose e culturali, nel rispetto della nostra Costituzione.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EFD02E67-D7F9-4D72-8BC2-C62DF357BCA2}"/>
              </a:ext>
            </a:extLst>
          </p:cNvPr>
          <p:cNvSpPr/>
          <p:nvPr/>
        </p:nvSpPr>
        <p:spPr>
          <a:xfrm>
            <a:off x="3614479" y="1837886"/>
            <a:ext cx="56749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dirty="0">
                <a:solidFill>
                  <a:srgbClr val="920000"/>
                </a:solidFill>
                <a:latin typeface="Bodoni MT Poster Compressed" panose="02070706080601050204" pitchFamily="18" charset="0"/>
              </a:rPr>
              <a:t>Progetti strategici del Rotary Club di Canosa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817B2A9D-CC5C-4B74-A3CF-DA228F547107}"/>
              </a:ext>
            </a:extLst>
          </p:cNvPr>
          <p:cNvSpPr/>
          <p:nvPr/>
        </p:nvSpPr>
        <p:spPr>
          <a:xfrm>
            <a:off x="2943223" y="1251429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 smtClean="0">
                <a:solidFill>
                  <a:srgbClr val="1C59D2"/>
                </a:solidFill>
              </a:rPr>
              <a:t>Presidente Giuseppe </a:t>
            </a:r>
            <a:r>
              <a:rPr lang="it-IT" sz="1200" b="1" dirty="0" err="1" smtClean="0">
                <a:solidFill>
                  <a:srgbClr val="1C59D2"/>
                </a:solidFill>
              </a:rPr>
              <a:t>Palumbieri</a:t>
            </a:r>
            <a:endParaRPr lang="it-IT" sz="1200" b="1" dirty="0" smtClean="0">
              <a:solidFill>
                <a:srgbClr val="1C59D2"/>
              </a:solidFill>
            </a:endParaRPr>
          </a:p>
          <a:p>
            <a:pPr algn="ctr"/>
            <a:r>
              <a:rPr lang="it-IT" sz="900" b="1" dirty="0" smtClean="0">
                <a:solidFill>
                  <a:srgbClr val="1C59D2"/>
                </a:solidFill>
              </a:rPr>
              <a:t>2017-2018</a:t>
            </a:r>
            <a:endParaRPr lang="it-IT" sz="900" b="1" dirty="0">
              <a:solidFill>
                <a:srgbClr val="1C59D2"/>
              </a:solidFill>
            </a:endParaRPr>
          </a:p>
        </p:txBody>
      </p:sp>
      <p:pic>
        <p:nvPicPr>
          <p:cNvPr id="9" name="Immagine 8" descr="logo Roraty distrett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2260" y="466822"/>
            <a:ext cx="1490319" cy="10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2602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432E50E8-77B9-42D1-A714-D304C833D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2153" y="353997"/>
            <a:ext cx="1898143" cy="10832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4698D48-B7D6-4077-B49C-26662FD0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774" y="456656"/>
            <a:ext cx="1389508" cy="108321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72984D21-17AE-4ABD-94DC-340F6617792E}"/>
              </a:ext>
            </a:extLst>
          </p:cNvPr>
          <p:cNvSpPr txBox="1"/>
          <p:nvPr/>
        </p:nvSpPr>
        <p:spPr>
          <a:xfrm>
            <a:off x="1069848" y="3410891"/>
            <a:ext cx="100458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4 Promozione di iniziative culturali a carattere artistico (letterario, teatrale, cinematografico, musicale, arti figurative), filosofico, scientifico ed educativo: la qualità dell’educazione e della formazione dell’uomo è il motore dello sviluppo economico e della libertà dell’uomo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DA020FBE-4B4B-41B4-9377-2BA263C1DB28}"/>
              </a:ext>
            </a:extLst>
          </p:cNvPr>
          <p:cNvSpPr/>
          <p:nvPr/>
        </p:nvSpPr>
        <p:spPr>
          <a:xfrm>
            <a:off x="3656007" y="2020856"/>
            <a:ext cx="56749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dirty="0">
                <a:solidFill>
                  <a:srgbClr val="920000"/>
                </a:solidFill>
                <a:latin typeface="Bodoni MT Poster Compressed" panose="02070706080601050204" pitchFamily="18" charset="0"/>
              </a:rPr>
              <a:t>Progetti strategici del Rotary Club di Canosa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39C0605D-1A6B-443B-A9F7-C6E31601852B}"/>
              </a:ext>
            </a:extLst>
          </p:cNvPr>
          <p:cNvSpPr txBox="1"/>
          <p:nvPr/>
        </p:nvSpPr>
        <p:spPr>
          <a:xfrm>
            <a:off x="4225924" y="1373278"/>
            <a:ext cx="3530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rgbClr val="1C59D2"/>
                </a:solidFill>
              </a:rPr>
              <a:t>Presidente Giuseppe </a:t>
            </a:r>
            <a:r>
              <a:rPr lang="it-IT" sz="1200" b="1" dirty="0" err="1" smtClean="0">
                <a:solidFill>
                  <a:srgbClr val="1C59D2"/>
                </a:solidFill>
              </a:rPr>
              <a:t>Palumbieri</a:t>
            </a:r>
            <a:endParaRPr lang="it-IT" sz="1200" b="1" dirty="0" smtClean="0">
              <a:solidFill>
                <a:srgbClr val="1C59D2"/>
              </a:solidFill>
            </a:endParaRPr>
          </a:p>
          <a:p>
            <a:pPr algn="ctr"/>
            <a:r>
              <a:rPr lang="it-IT" sz="900" b="1" dirty="0" smtClean="0">
                <a:solidFill>
                  <a:srgbClr val="1C59D2"/>
                </a:solidFill>
              </a:rPr>
              <a:t>2017-2018</a:t>
            </a:r>
            <a:endParaRPr lang="it-IT" sz="900" b="1" dirty="0">
              <a:solidFill>
                <a:srgbClr val="1C59D2"/>
              </a:solidFill>
            </a:endParaRPr>
          </a:p>
        </p:txBody>
      </p:sp>
      <p:pic>
        <p:nvPicPr>
          <p:cNvPr id="10" name="Immagine 9" descr="logo Roraty distrett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2260" y="466822"/>
            <a:ext cx="1490319" cy="10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164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432E50E8-77B9-42D1-A714-D304C833D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6928" y="272068"/>
            <a:ext cx="1898143" cy="10832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4698D48-B7D6-4077-B49C-26662FD0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774" y="456656"/>
            <a:ext cx="1389508" cy="108321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72984D21-17AE-4ABD-94DC-340F6617792E}"/>
              </a:ext>
            </a:extLst>
          </p:cNvPr>
          <p:cNvSpPr txBox="1"/>
          <p:nvPr/>
        </p:nvSpPr>
        <p:spPr>
          <a:xfrm>
            <a:off x="947546" y="3799091"/>
            <a:ext cx="103270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Responsabilità individuale e collettiva, pertanto dei singoli individui e delle istituzioni, non solo verso le persone ma anche verso il pianeta, nella prospettiva della valorizzazione del turismo, delle risorse paesaggistiche, culturali, artistiche ed enogastronomiche .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DA020FBE-4B4B-41B4-9377-2BA263C1DB28}"/>
              </a:ext>
            </a:extLst>
          </p:cNvPr>
          <p:cNvSpPr/>
          <p:nvPr/>
        </p:nvSpPr>
        <p:spPr>
          <a:xfrm>
            <a:off x="3802311" y="1923412"/>
            <a:ext cx="53051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920000"/>
                </a:solidFill>
                <a:latin typeface="Bodoni MT Poster Compressed" panose="02070706080601050204" pitchFamily="18" charset="0"/>
              </a:rPr>
              <a:t>Priorità strategiche distrettuali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D1D70456-10FE-4BCB-B580-10C78B49315F}"/>
              </a:ext>
            </a:extLst>
          </p:cNvPr>
          <p:cNvSpPr/>
          <p:nvPr/>
        </p:nvSpPr>
        <p:spPr>
          <a:xfrm>
            <a:off x="1861887" y="3026504"/>
            <a:ext cx="77732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1 Tutela dell’ambiente ed ecosostenibilità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2FA69247-04DA-4B65-BE20-A2FE87AD1FF2}"/>
              </a:ext>
            </a:extLst>
          </p:cNvPr>
          <p:cNvSpPr/>
          <p:nvPr/>
        </p:nvSpPr>
        <p:spPr>
          <a:xfrm>
            <a:off x="3063048" y="1270291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 smtClean="0">
                <a:solidFill>
                  <a:srgbClr val="1C59D2"/>
                </a:solidFill>
              </a:rPr>
              <a:t>Presidente Giuseppe </a:t>
            </a:r>
            <a:r>
              <a:rPr lang="it-IT" sz="1200" b="1" dirty="0" err="1" smtClean="0">
                <a:solidFill>
                  <a:srgbClr val="1C59D2"/>
                </a:solidFill>
              </a:rPr>
              <a:t>Palumbieri</a:t>
            </a:r>
            <a:endParaRPr lang="it-IT" sz="1200" b="1" dirty="0" smtClean="0">
              <a:solidFill>
                <a:srgbClr val="1C59D2"/>
              </a:solidFill>
            </a:endParaRPr>
          </a:p>
          <a:p>
            <a:pPr algn="ctr"/>
            <a:r>
              <a:rPr lang="it-IT" sz="900" b="1" dirty="0" smtClean="0">
                <a:solidFill>
                  <a:srgbClr val="1C59D2"/>
                </a:solidFill>
              </a:rPr>
              <a:t>2017-2018</a:t>
            </a:r>
            <a:endParaRPr lang="it-IT" sz="900" b="1" dirty="0">
              <a:solidFill>
                <a:srgbClr val="1C59D2"/>
              </a:solidFill>
            </a:endParaRPr>
          </a:p>
        </p:txBody>
      </p:sp>
      <p:pic>
        <p:nvPicPr>
          <p:cNvPr id="10" name="Immagine 9" descr="logo Roraty distrett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2260" y="466822"/>
            <a:ext cx="1490319" cy="10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417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432E50E8-77B9-42D1-A714-D304C833D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2153" y="170189"/>
            <a:ext cx="1898143" cy="10832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4698D48-B7D6-4077-B49C-26662FD0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774" y="456656"/>
            <a:ext cx="1389508" cy="108321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72984D21-17AE-4ABD-94DC-340F6617792E}"/>
              </a:ext>
            </a:extLst>
          </p:cNvPr>
          <p:cNvSpPr txBox="1"/>
          <p:nvPr/>
        </p:nvSpPr>
        <p:spPr>
          <a:xfrm>
            <a:off x="612648" y="2893283"/>
            <a:ext cx="109910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Incremento del numero dei soci con particolare riguardo alle donne ed ai giovani (al di sotto dei quarant’anni), facilitando l’ingresso dei </a:t>
            </a:r>
            <a:r>
              <a:rPr lang="it-IT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Rotaractiani</a:t>
            </a:r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nel Rotary.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DA020FBE-4B4B-41B4-9377-2BA263C1DB28}"/>
              </a:ext>
            </a:extLst>
          </p:cNvPr>
          <p:cNvSpPr/>
          <p:nvPr/>
        </p:nvSpPr>
        <p:spPr>
          <a:xfrm>
            <a:off x="3957759" y="1656538"/>
            <a:ext cx="53051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920000"/>
                </a:solidFill>
                <a:latin typeface="Bodoni MT Poster Compressed" panose="02070706080601050204" pitchFamily="18" charset="0"/>
              </a:rPr>
              <a:t>Priorità strategiche distrettuali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D1D70456-10FE-4BCB-B580-10C78B49315F}"/>
              </a:ext>
            </a:extLst>
          </p:cNvPr>
          <p:cNvSpPr/>
          <p:nvPr/>
        </p:nvSpPr>
        <p:spPr>
          <a:xfrm>
            <a:off x="3056923" y="2346134"/>
            <a:ext cx="7766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2 Incremento dell’Effettivo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79704FB0-0308-472B-8612-505342017D4C}"/>
              </a:ext>
            </a:extLst>
          </p:cNvPr>
          <p:cNvSpPr/>
          <p:nvPr/>
        </p:nvSpPr>
        <p:spPr>
          <a:xfrm>
            <a:off x="1705384" y="4289719"/>
            <a:ext cx="8805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3 Potenziamento della comunicazione integrata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DCE1EE2F-C953-407B-B8D0-6EBAD88A40DC}"/>
              </a:ext>
            </a:extLst>
          </p:cNvPr>
          <p:cNvSpPr/>
          <p:nvPr/>
        </p:nvSpPr>
        <p:spPr>
          <a:xfrm>
            <a:off x="612648" y="4818578"/>
            <a:ext cx="109910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Costituzione di un gruppo responsabile della comunicazione web, editoriale e televisiva, con cambiamento della narrazione delle attività di club ed abbandono dell’autoreferenzialità e dei circoli chiusi, prediligendo «lo scendere in piazza» e le sedi pubbliche.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5A1F25B2-EA74-4B04-99B7-816140AC7A7B}"/>
              </a:ext>
            </a:extLst>
          </p:cNvPr>
          <p:cNvSpPr/>
          <p:nvPr/>
        </p:nvSpPr>
        <p:spPr>
          <a:xfrm>
            <a:off x="2943224" y="1189106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 smtClean="0">
                <a:solidFill>
                  <a:srgbClr val="1C59D2"/>
                </a:solidFill>
              </a:rPr>
              <a:t>Presidente Giuseppe </a:t>
            </a:r>
            <a:r>
              <a:rPr lang="it-IT" sz="1200" b="1" dirty="0" err="1" smtClean="0">
                <a:solidFill>
                  <a:srgbClr val="1C59D2"/>
                </a:solidFill>
              </a:rPr>
              <a:t>Palumbieri</a:t>
            </a:r>
            <a:endParaRPr lang="it-IT" sz="1200" b="1" dirty="0" smtClean="0">
              <a:solidFill>
                <a:srgbClr val="1C59D2"/>
              </a:solidFill>
            </a:endParaRPr>
          </a:p>
          <a:p>
            <a:pPr algn="ctr"/>
            <a:r>
              <a:rPr lang="it-IT" sz="900" b="1" dirty="0" smtClean="0">
                <a:solidFill>
                  <a:srgbClr val="1C59D2"/>
                </a:solidFill>
              </a:rPr>
              <a:t>2017-2018</a:t>
            </a:r>
            <a:endParaRPr lang="it-IT" sz="900" b="1" dirty="0">
              <a:solidFill>
                <a:srgbClr val="1C59D2"/>
              </a:solidFill>
            </a:endParaRPr>
          </a:p>
        </p:txBody>
      </p:sp>
      <p:pic>
        <p:nvPicPr>
          <p:cNvPr id="11" name="Immagine 10" descr="logo Roraty distrett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2260" y="466822"/>
            <a:ext cx="1490319" cy="10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1501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432E50E8-77B9-42D1-A714-D304C833D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0828" y="345065"/>
            <a:ext cx="1898143" cy="10832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4698D48-B7D6-4077-B49C-26662FD0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774" y="456656"/>
            <a:ext cx="1389508" cy="1083219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DA020FBE-4B4B-41B4-9377-2BA263C1DB28}"/>
              </a:ext>
            </a:extLst>
          </p:cNvPr>
          <p:cNvSpPr/>
          <p:nvPr/>
        </p:nvSpPr>
        <p:spPr>
          <a:xfrm>
            <a:off x="1732816" y="1760313"/>
            <a:ext cx="987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920000"/>
                </a:solidFill>
                <a:latin typeface="Bodoni MT Poster Compressed" panose="02070706080601050204" pitchFamily="18" charset="0"/>
              </a:rPr>
              <a:t>Esempi di progetti in fieri del Rotary Club di Canosa nell’A.R. 2017-2018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79704FB0-0308-472B-8612-505342017D4C}"/>
              </a:ext>
            </a:extLst>
          </p:cNvPr>
          <p:cNvSpPr/>
          <p:nvPr/>
        </p:nvSpPr>
        <p:spPr>
          <a:xfrm>
            <a:off x="1161347" y="2640821"/>
            <a:ext cx="9817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1.1 Sistemazione del Lapidario della Villa Comunale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DCE1EE2F-C953-407B-B8D0-6EBAD88A40DC}"/>
              </a:ext>
            </a:extLst>
          </p:cNvPr>
          <p:cNvSpPr/>
          <p:nvPr/>
        </p:nvSpPr>
        <p:spPr>
          <a:xfrm>
            <a:off x="1024128" y="3287152"/>
            <a:ext cx="1009154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Il progetto consentirà di offrire un’adeguata fruibilità del Lapidario della villa comunale, anche nelle ore serali e notturne: ubicato nel centro della città, adiacente alla Cattedrale, sarà punto di riferimento per la comunità locale, nel quadro complessivo della valorizzazione del patrimonio archeologico, per la promozione del turismo e per lo sviluppo economico delle attività ed esercizi commerciali locali.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A33D2829-D273-46E9-B5B0-8D308CC8AA1D}"/>
              </a:ext>
            </a:extLst>
          </p:cNvPr>
          <p:cNvSpPr/>
          <p:nvPr/>
        </p:nvSpPr>
        <p:spPr>
          <a:xfrm>
            <a:off x="3021899" y="1332126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 smtClean="0">
                <a:solidFill>
                  <a:srgbClr val="1C59D2"/>
                </a:solidFill>
              </a:rPr>
              <a:t>Presidente Giuseppe </a:t>
            </a:r>
            <a:r>
              <a:rPr lang="it-IT" sz="1200" b="1" dirty="0" err="1" smtClean="0">
                <a:solidFill>
                  <a:srgbClr val="1C59D2"/>
                </a:solidFill>
              </a:rPr>
              <a:t>Palumbieri</a:t>
            </a:r>
            <a:endParaRPr lang="it-IT" sz="1200" b="1" dirty="0" smtClean="0">
              <a:solidFill>
                <a:srgbClr val="1C59D2"/>
              </a:solidFill>
            </a:endParaRPr>
          </a:p>
          <a:p>
            <a:pPr algn="ctr"/>
            <a:r>
              <a:rPr lang="it-IT" sz="900" b="1" dirty="0" smtClean="0">
                <a:solidFill>
                  <a:srgbClr val="1C59D2"/>
                </a:solidFill>
              </a:rPr>
              <a:t>2017-2018</a:t>
            </a:r>
            <a:endParaRPr lang="it-IT" sz="900" b="1" dirty="0">
              <a:solidFill>
                <a:srgbClr val="1C59D2"/>
              </a:solidFill>
            </a:endParaRPr>
          </a:p>
        </p:txBody>
      </p:sp>
      <p:pic>
        <p:nvPicPr>
          <p:cNvPr id="11" name="Immagine 10" descr="logo Roraty distrett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2260" y="466822"/>
            <a:ext cx="1490319" cy="10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747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432E50E8-77B9-42D1-A714-D304C833D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2271" y="197269"/>
            <a:ext cx="1898143" cy="10832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4698D48-B7D6-4077-B49C-26662FD0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774" y="456656"/>
            <a:ext cx="1389508" cy="1083219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DA020FBE-4B4B-41B4-9377-2BA263C1DB28}"/>
              </a:ext>
            </a:extLst>
          </p:cNvPr>
          <p:cNvSpPr/>
          <p:nvPr/>
        </p:nvSpPr>
        <p:spPr>
          <a:xfrm>
            <a:off x="1732816" y="1760313"/>
            <a:ext cx="987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920000"/>
                </a:solidFill>
                <a:latin typeface="Bodoni MT Poster Compressed" panose="02070706080601050204" pitchFamily="18" charset="0"/>
              </a:rPr>
              <a:t>Esempi di progetti in fieri del Rotary Club di Canosa nell’A.R. 2017-2018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79704FB0-0308-472B-8612-505342017D4C}"/>
              </a:ext>
            </a:extLst>
          </p:cNvPr>
          <p:cNvSpPr/>
          <p:nvPr/>
        </p:nvSpPr>
        <p:spPr>
          <a:xfrm>
            <a:off x="1170491" y="2805413"/>
            <a:ext cx="9817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1.2 Sistemazione del Lapidario della Villa Comunale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DCE1EE2F-C953-407B-B8D0-6EBAD88A40DC}"/>
              </a:ext>
            </a:extLst>
          </p:cNvPr>
          <p:cNvSpPr/>
          <p:nvPr/>
        </p:nvSpPr>
        <p:spPr>
          <a:xfrm>
            <a:off x="1097280" y="3582745"/>
            <a:ext cx="1016812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La sistemazione del Lapidario consiste nelle seguenti opere:</a:t>
            </a:r>
          </a:p>
          <a:p>
            <a:pPr marL="457200" indent="-457200" algn="just">
              <a:buFontTx/>
              <a:buChar char="-"/>
            </a:pPr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realizzazione di un prato erboso naturale «pronto, a rotoli», con la relativa preparazione del terreno e l’allestimento e messa in opera dell’impianto di irrigazione; </a:t>
            </a:r>
          </a:p>
          <a:p>
            <a:pPr marL="457200" indent="-457200" algn="just">
              <a:buFontTx/>
              <a:buChar char="-"/>
            </a:pPr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Illuminazione appropriata di ogni singolo reperto archeologico con faretti a </a:t>
            </a: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LED </a:t>
            </a:r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da terra, a fascio asimmetrico.</a:t>
            </a:r>
          </a:p>
          <a:p>
            <a:pPr marL="457200" indent="-457200" algn="just">
              <a:buFontTx/>
              <a:buChar char="-"/>
            </a:pPr>
            <a:endParaRPr lang="it-IT" sz="3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8004FB4D-681C-47A2-A5AE-3FAA55653094}"/>
              </a:ext>
            </a:extLst>
          </p:cNvPr>
          <p:cNvSpPr/>
          <p:nvPr/>
        </p:nvSpPr>
        <p:spPr>
          <a:xfrm>
            <a:off x="3133342" y="1213814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 smtClean="0">
                <a:solidFill>
                  <a:srgbClr val="1C59D2"/>
                </a:solidFill>
              </a:rPr>
              <a:t>Presidente Giuseppe </a:t>
            </a:r>
            <a:r>
              <a:rPr lang="it-IT" sz="1200" b="1" dirty="0" err="1" smtClean="0">
                <a:solidFill>
                  <a:srgbClr val="1C59D2"/>
                </a:solidFill>
              </a:rPr>
              <a:t>Palumbieri</a:t>
            </a:r>
            <a:endParaRPr lang="it-IT" sz="1200" b="1" dirty="0" smtClean="0">
              <a:solidFill>
                <a:srgbClr val="1C59D2"/>
              </a:solidFill>
            </a:endParaRPr>
          </a:p>
          <a:p>
            <a:pPr algn="ctr"/>
            <a:r>
              <a:rPr lang="it-IT" sz="900" b="1" dirty="0" smtClean="0">
                <a:solidFill>
                  <a:srgbClr val="1C59D2"/>
                </a:solidFill>
              </a:rPr>
              <a:t>2017-2018</a:t>
            </a:r>
            <a:endParaRPr lang="it-IT" sz="900" b="1" dirty="0">
              <a:solidFill>
                <a:srgbClr val="1C59D2"/>
              </a:solidFill>
            </a:endParaRPr>
          </a:p>
        </p:txBody>
      </p:sp>
      <p:pic>
        <p:nvPicPr>
          <p:cNvPr id="11" name="Immagine 10" descr="logo Roraty distrett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2260" y="466822"/>
            <a:ext cx="1490319" cy="10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0364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432E50E8-77B9-42D1-A714-D304C833D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7111" y="262099"/>
            <a:ext cx="1898143" cy="10832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4698D48-B7D6-4077-B49C-26662FD0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774" y="456656"/>
            <a:ext cx="1389508" cy="1083219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DA020FBE-4B4B-41B4-9377-2BA263C1DB28}"/>
              </a:ext>
            </a:extLst>
          </p:cNvPr>
          <p:cNvSpPr/>
          <p:nvPr/>
        </p:nvSpPr>
        <p:spPr>
          <a:xfrm>
            <a:off x="1732816" y="1760313"/>
            <a:ext cx="987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920000"/>
                </a:solidFill>
                <a:latin typeface="Bodoni MT Poster Compressed" panose="02070706080601050204" pitchFamily="18" charset="0"/>
              </a:rPr>
              <a:t>Esempi di progetti in fieri del Rotary Club di Canosa nell’A.R. 2017-2018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DCE1EE2F-C953-407B-B8D0-6EBAD88A40DC}"/>
              </a:ext>
            </a:extLst>
          </p:cNvPr>
          <p:cNvSpPr/>
          <p:nvPr/>
        </p:nvSpPr>
        <p:spPr>
          <a:xfrm>
            <a:off x="1024128" y="2468199"/>
            <a:ext cx="1009154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1.2 Tali opere saranno precedute dalla relativa rete impiantistica, con apertura e chiusura delle tracce per l’allacciamento alla rete di pubblica illuminazione ed alla rete idrica.</a:t>
            </a:r>
          </a:p>
          <a:p>
            <a:pPr algn="just"/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Segue planimetria e preventivo dell’opera.</a:t>
            </a:r>
          </a:p>
          <a:p>
            <a:pPr algn="just"/>
            <a:endParaRPr lang="it-IT" sz="3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5B9EA7F2-834F-400B-B88C-5CDD4145CF2A}"/>
              </a:ext>
            </a:extLst>
          </p:cNvPr>
          <p:cNvSpPr/>
          <p:nvPr/>
        </p:nvSpPr>
        <p:spPr>
          <a:xfrm>
            <a:off x="1024128" y="4467595"/>
            <a:ext cx="9657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2 Progetto di Global Grant, centro medico mobile in Perù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C6DC9266-3EC0-45C0-90D9-5B09BB2865FD}"/>
              </a:ext>
            </a:extLst>
          </p:cNvPr>
          <p:cNvSpPr txBox="1"/>
          <p:nvPr/>
        </p:nvSpPr>
        <p:spPr>
          <a:xfrm>
            <a:off x="956691" y="4868856"/>
            <a:ext cx="10158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Partecipazione, in veste di club collaboratore, a tale progetto che prevede l’acquisto di un’ambulanza attrezzata che funga da postazione medica mobile da donare al centro medico di </a:t>
            </a:r>
            <a:r>
              <a:rPr lang="it-IT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Abancay</a:t>
            </a:r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, una delle zone più povere del Perù, ai piedi delle Ande.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2A435BA0-E1CD-45A2-AB73-EEA85CD9EE79}"/>
              </a:ext>
            </a:extLst>
          </p:cNvPr>
          <p:cNvSpPr/>
          <p:nvPr/>
        </p:nvSpPr>
        <p:spPr>
          <a:xfrm>
            <a:off x="3021901" y="1255511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 smtClean="0">
                <a:solidFill>
                  <a:srgbClr val="1C59D2"/>
                </a:solidFill>
              </a:rPr>
              <a:t>Presidente Giuseppe </a:t>
            </a:r>
            <a:r>
              <a:rPr lang="it-IT" sz="1200" b="1" dirty="0" err="1" smtClean="0">
                <a:solidFill>
                  <a:srgbClr val="1C59D2"/>
                </a:solidFill>
              </a:rPr>
              <a:t>Palumbieri</a:t>
            </a:r>
            <a:endParaRPr lang="it-IT" sz="1200" b="1" dirty="0" smtClean="0">
              <a:solidFill>
                <a:srgbClr val="1C59D2"/>
              </a:solidFill>
            </a:endParaRPr>
          </a:p>
          <a:p>
            <a:pPr algn="ctr"/>
            <a:r>
              <a:rPr lang="it-IT" sz="900" b="1" dirty="0" smtClean="0">
                <a:solidFill>
                  <a:srgbClr val="1C59D2"/>
                </a:solidFill>
              </a:rPr>
              <a:t>2017-2018</a:t>
            </a:r>
            <a:endParaRPr lang="it-IT" sz="900" b="1" dirty="0">
              <a:solidFill>
                <a:srgbClr val="1C59D2"/>
              </a:solidFill>
            </a:endParaRPr>
          </a:p>
        </p:txBody>
      </p:sp>
      <p:pic>
        <p:nvPicPr>
          <p:cNvPr id="11" name="Immagine 10" descr="logo Roraty distrett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2260" y="466822"/>
            <a:ext cx="1490319" cy="10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5859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DF7CE5E3-E1D8-440A-8EE8-35323A1FECEC}"/>
              </a:ext>
            </a:extLst>
          </p:cNvPr>
          <p:cNvSpPr/>
          <p:nvPr/>
        </p:nvSpPr>
        <p:spPr>
          <a:xfrm>
            <a:off x="3234456" y="464558"/>
            <a:ext cx="57358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600" dirty="0">
                <a:ln w="0"/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Poster Compressed" panose="02070706080601050204" pitchFamily="18" charset="0"/>
              </a:rPr>
              <a:t>Verso un Nuovo Umanesimo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7EC2FB4D-7939-4E84-9A77-013331A62A0C}"/>
              </a:ext>
            </a:extLst>
          </p:cNvPr>
          <p:cNvSpPr/>
          <p:nvPr/>
        </p:nvSpPr>
        <p:spPr>
          <a:xfrm>
            <a:off x="5928624" y="3924098"/>
            <a:ext cx="53916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Vi ringrazio per l’attenzione. </a:t>
            </a:r>
          </a:p>
          <a:p>
            <a:pPr algn="just"/>
            <a:r>
              <a:rPr lang="it-IT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Affettuosi saluti agli amici rotariani ed ai gentili ospiti.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7B867623-9F22-44D3-9BD7-57CA3294F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352" y="1929384"/>
            <a:ext cx="4754880" cy="438912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A2DA5374-FEF0-40CD-BDA2-D1BD3E42915B}"/>
              </a:ext>
            </a:extLst>
          </p:cNvPr>
          <p:cNvSpPr txBox="1"/>
          <p:nvPr/>
        </p:nvSpPr>
        <p:spPr>
          <a:xfrm>
            <a:off x="6364224" y="5678424"/>
            <a:ext cx="5916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rgbClr val="002060"/>
                </a:solidFill>
                <a:latin typeface="Edwardian Script ITC" panose="030303020407070D0804" pitchFamily="66" charset="0"/>
              </a:rPr>
              <a:t>Giuseppe Palumbieri</a:t>
            </a:r>
          </a:p>
        </p:txBody>
      </p:sp>
      <p:pic>
        <p:nvPicPr>
          <p:cNvPr id="9" name="Strauss - Così parlò Zarathustra">
            <a:hlinkClick r:id="" action="ppaction://media"/>
            <a:extLst>
              <a:ext uri="{FF2B5EF4-FFF2-40B4-BE49-F238E27FC236}">
                <a16:creationId xmlns:a16="http://schemas.microsoft.com/office/drawing/2014/main" xmlns="" id="{EB1055D2-0CC2-491B-892B-29CF87F33E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18210" end="10134.2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 flipH="1" flipV="1">
            <a:off x="6202837" y="6202161"/>
            <a:ext cx="161387" cy="16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808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D823547E-C8E0-4DF1-AFD9-3D97F22C7C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157" y="1663700"/>
            <a:ext cx="4144518" cy="5324475"/>
          </a:xfrm>
          <a:prstGeom prst="rect">
            <a:avLst/>
          </a:prstGeom>
          <a:ln>
            <a:noFill/>
          </a:ln>
          <a:effectLst>
            <a:softEdge rad="698500"/>
          </a:effec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C762DE98-E04E-4ADA-B23F-B6FE1DF608B2}"/>
              </a:ext>
            </a:extLst>
          </p:cNvPr>
          <p:cNvSpPr/>
          <p:nvPr/>
        </p:nvSpPr>
        <p:spPr>
          <a:xfrm>
            <a:off x="1619820" y="2061310"/>
            <a:ext cx="131153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cap="none" spc="0" dirty="0">
                <a:ln w="0"/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Poster Compressed" panose="02070706080601050204" pitchFamily="18" charset="0"/>
              </a:rPr>
              <a:t>Verso un Nuovo Umanesimo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797F1B9B-8AE3-46B4-A798-8624910DB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3060" y="256469"/>
            <a:ext cx="1898143" cy="108321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5AEC2261-53F1-4933-BFA3-507231F0E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774" y="456656"/>
            <a:ext cx="1389508" cy="108321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58663146-9367-4E90-A806-F8A1DADB64CB}"/>
              </a:ext>
            </a:extLst>
          </p:cNvPr>
          <p:cNvSpPr txBox="1"/>
          <p:nvPr/>
        </p:nvSpPr>
        <p:spPr>
          <a:xfrm>
            <a:off x="4629433" y="3260567"/>
            <a:ext cx="7096125" cy="3046988"/>
          </a:xfrm>
          <a:prstGeom prst="rect">
            <a:avLst/>
          </a:prstGeom>
          <a:noFill/>
          <a:effectLst>
            <a:glow rad="127000">
              <a:srgbClr val="002060"/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it-IT" sz="3200" dirty="0">
                <a:solidFill>
                  <a:srgbClr val="001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Dalla crisi della società contemporanea può emergere un mondo nuovo, nel quale i diritti dell’uomo e la sua libera attività creatrice siano al centro della convivenza umana e promotori dello sviluppo sociale ed economico.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80B792B2-4D76-483E-B9F1-137E80CAB57E}"/>
              </a:ext>
            </a:extLst>
          </p:cNvPr>
          <p:cNvSpPr/>
          <p:nvPr/>
        </p:nvSpPr>
        <p:spPr>
          <a:xfrm>
            <a:off x="5042153" y="1285001"/>
            <a:ext cx="223009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200" b="1" dirty="0" smtClean="0">
                <a:solidFill>
                  <a:srgbClr val="1C59D2"/>
                </a:solidFill>
              </a:rPr>
              <a:t>Presidente Giuseppe </a:t>
            </a:r>
            <a:r>
              <a:rPr lang="it-IT" sz="1200" b="1" dirty="0" err="1" smtClean="0">
                <a:solidFill>
                  <a:srgbClr val="1C59D2"/>
                </a:solidFill>
              </a:rPr>
              <a:t>Palumbieri</a:t>
            </a:r>
            <a:endParaRPr lang="it-IT" sz="1200" b="1" dirty="0" smtClean="0">
              <a:solidFill>
                <a:srgbClr val="1C59D2"/>
              </a:solidFill>
            </a:endParaRPr>
          </a:p>
          <a:p>
            <a:pPr algn="ctr"/>
            <a:r>
              <a:rPr lang="it-IT" sz="900" b="1" dirty="0" smtClean="0">
                <a:solidFill>
                  <a:srgbClr val="1C59D2"/>
                </a:solidFill>
              </a:rPr>
              <a:t>2017-2018</a:t>
            </a:r>
            <a:endParaRPr lang="it-IT" sz="900" b="1" dirty="0">
              <a:solidFill>
                <a:srgbClr val="1C59D2"/>
              </a:solidFill>
            </a:endParaRPr>
          </a:p>
        </p:txBody>
      </p:sp>
      <p:pic>
        <p:nvPicPr>
          <p:cNvPr id="11" name="Immagine 10" descr="logo Roraty distrett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2260" y="466822"/>
            <a:ext cx="1490319" cy="10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3468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432E50E8-77B9-42D1-A714-D304C833D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2153" y="304256"/>
            <a:ext cx="1898143" cy="10832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4698D48-B7D6-4077-B49C-26662FD0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774" y="456656"/>
            <a:ext cx="1389508" cy="108321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92D1D26C-0E4D-446F-95CD-F1B2387B04E4}"/>
              </a:ext>
            </a:extLst>
          </p:cNvPr>
          <p:cNvSpPr txBox="1"/>
          <p:nvPr/>
        </p:nvSpPr>
        <p:spPr>
          <a:xfrm>
            <a:off x="581025" y="2130707"/>
            <a:ext cx="110204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000" dirty="0">
                <a:solidFill>
                  <a:srgbClr val="002060"/>
                </a:solidFill>
                <a:latin typeface="Baskerville Old Face" panose="02020602080505020303" pitchFamily="18" charset="0"/>
              </a:rPr>
              <a:t>   </a:t>
            </a:r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La crisi della società contemporanea è caratterizzata dalla globalizzazione, dalla dominanza dei poteri sovranazionali, dal decadimento dello Stato-Nazione, determinando, come reazione a questi eventi, la comparsa dei populismi nel mondo occidentale; tali movimenti, sia europei che americani, esercitano una forte critica sociale e politica, denunciando la perdita di sovranità del popolo, a causa del distacco della classe politica dalla funzione di rappresentanza ed auspicando pertanto una forma di democrazia diretta, in sostituzione della democrazia rappresentativa.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E298A873-C086-4FA1-9BAD-435F7CA5B597}"/>
              </a:ext>
            </a:extLst>
          </p:cNvPr>
          <p:cNvSpPr/>
          <p:nvPr/>
        </p:nvSpPr>
        <p:spPr>
          <a:xfrm>
            <a:off x="2943224" y="1296682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 smtClean="0">
                <a:solidFill>
                  <a:srgbClr val="1C59D2"/>
                </a:solidFill>
              </a:rPr>
              <a:t>Presidente Giuseppe </a:t>
            </a:r>
            <a:r>
              <a:rPr lang="it-IT" sz="1200" b="1" dirty="0" err="1" smtClean="0">
                <a:solidFill>
                  <a:srgbClr val="1C59D2"/>
                </a:solidFill>
              </a:rPr>
              <a:t>Palumbieri</a:t>
            </a:r>
            <a:endParaRPr lang="it-IT" sz="1200" b="1" dirty="0" smtClean="0">
              <a:solidFill>
                <a:srgbClr val="1C59D2"/>
              </a:solidFill>
            </a:endParaRPr>
          </a:p>
          <a:p>
            <a:pPr algn="ctr"/>
            <a:r>
              <a:rPr lang="it-IT" sz="900" b="1" dirty="0" smtClean="0">
                <a:solidFill>
                  <a:srgbClr val="1C59D2"/>
                </a:solidFill>
              </a:rPr>
              <a:t>2017-2018</a:t>
            </a:r>
            <a:endParaRPr lang="it-IT" sz="900" b="1" dirty="0">
              <a:solidFill>
                <a:srgbClr val="1C59D2"/>
              </a:solidFill>
            </a:endParaRPr>
          </a:p>
        </p:txBody>
      </p:sp>
      <p:pic>
        <p:nvPicPr>
          <p:cNvPr id="9" name="Immagine 8" descr="logo Roraty distrett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2260" y="466822"/>
            <a:ext cx="1490319" cy="10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8529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432E50E8-77B9-42D1-A714-D304C833D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9778" y="298061"/>
            <a:ext cx="1898143" cy="10832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4698D48-B7D6-4077-B49C-26662FD0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2024" y="551906"/>
            <a:ext cx="1389508" cy="1083219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BF2D6E5B-4224-48F2-A3A7-6B78A3794425}"/>
              </a:ext>
            </a:extLst>
          </p:cNvPr>
          <p:cNvSpPr/>
          <p:nvPr/>
        </p:nvSpPr>
        <p:spPr>
          <a:xfrm>
            <a:off x="743520" y="2810536"/>
            <a:ext cx="104954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 movimenti populisti, sovente, risultano carenti di iniziativa nella proposta politica, ovvero si ispirano ad un mondo passato idealizzato, «</a:t>
            </a:r>
            <a:r>
              <a:rPr lang="it-IT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Retrotopia</a:t>
            </a:r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» secondo </a:t>
            </a:r>
            <a:r>
              <a:rPr lang="it-IT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Bauman</a:t>
            </a:r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, temendo che possa realizzarsi un futuro distopico, governato da </a:t>
            </a:r>
            <a:r>
              <a:rPr lang="it-IT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elite</a:t>
            </a:r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finanziarie ed industriali sovranazionali, pertanto svincolate dall’esercizio di controllo del popolo.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C728A5E8-E8F6-49EC-B86C-B48A95F94B0B}"/>
              </a:ext>
            </a:extLst>
          </p:cNvPr>
          <p:cNvSpPr/>
          <p:nvPr/>
        </p:nvSpPr>
        <p:spPr>
          <a:xfrm>
            <a:off x="2990849" y="1332126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 smtClean="0">
                <a:solidFill>
                  <a:srgbClr val="1C59D2"/>
                </a:solidFill>
              </a:rPr>
              <a:t>Presidente Giuseppe </a:t>
            </a:r>
            <a:r>
              <a:rPr lang="it-IT" sz="1200" b="1" dirty="0" err="1" smtClean="0">
                <a:solidFill>
                  <a:srgbClr val="1C59D2"/>
                </a:solidFill>
              </a:rPr>
              <a:t>Palumbieri</a:t>
            </a:r>
            <a:endParaRPr lang="it-IT" sz="1200" b="1" dirty="0" smtClean="0">
              <a:solidFill>
                <a:srgbClr val="1C59D2"/>
              </a:solidFill>
            </a:endParaRPr>
          </a:p>
          <a:p>
            <a:pPr algn="ctr"/>
            <a:r>
              <a:rPr lang="it-IT" sz="900" b="1" dirty="0" smtClean="0">
                <a:solidFill>
                  <a:srgbClr val="1C59D2"/>
                </a:solidFill>
              </a:rPr>
              <a:t>2017-2018</a:t>
            </a:r>
            <a:endParaRPr lang="it-IT" sz="900" b="1" dirty="0">
              <a:solidFill>
                <a:srgbClr val="1C59D2"/>
              </a:solidFill>
            </a:endParaRPr>
          </a:p>
        </p:txBody>
      </p:sp>
      <p:pic>
        <p:nvPicPr>
          <p:cNvPr id="9" name="Immagine 8" descr="logo Roraty distrett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2260" y="466822"/>
            <a:ext cx="1490319" cy="10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486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432E50E8-77B9-42D1-A714-D304C833D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2409" y="253883"/>
            <a:ext cx="1898143" cy="10832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4698D48-B7D6-4077-B49C-26662FD0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774" y="456656"/>
            <a:ext cx="1389508" cy="108321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5D04566B-502F-4DAF-9C2E-DC50FB0BE972}"/>
              </a:ext>
            </a:extLst>
          </p:cNvPr>
          <p:cNvSpPr txBox="1"/>
          <p:nvPr/>
        </p:nvSpPr>
        <p:spPr>
          <a:xfrm>
            <a:off x="619125" y="2619375"/>
            <a:ext cx="1080173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Il mondo auspicato dai populisti appare rinchiudersi all’interno dei confini nazionali, sulla scorta di paure irrazionali nei confronti del fenomeno dell’immigrazione, innalzando muri, non soltanto metaforici, e predicando forme di autarchia economica e di discriminazione etnica e religiosa, all’interno di un quadro legislativo in cui si affermi lo </a:t>
            </a:r>
            <a:r>
              <a:rPr lang="it-IT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ius</a:t>
            </a:r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it-IT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sanguinis</a:t>
            </a:r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sullo </a:t>
            </a:r>
            <a:r>
              <a:rPr lang="it-IT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ius</a:t>
            </a:r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soli.</a:t>
            </a:r>
          </a:p>
          <a:p>
            <a:pPr algn="just"/>
            <a:endParaRPr lang="it-IT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CFD72999-1106-4D74-BA86-170965AF7673}"/>
              </a:ext>
            </a:extLst>
          </p:cNvPr>
          <p:cNvSpPr/>
          <p:nvPr/>
        </p:nvSpPr>
        <p:spPr>
          <a:xfrm>
            <a:off x="2853480" y="1271712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 smtClean="0">
                <a:solidFill>
                  <a:srgbClr val="1C59D2"/>
                </a:solidFill>
              </a:rPr>
              <a:t>Presidente Giuseppe </a:t>
            </a:r>
            <a:r>
              <a:rPr lang="it-IT" sz="1200" b="1" dirty="0" err="1" smtClean="0">
                <a:solidFill>
                  <a:srgbClr val="1C59D2"/>
                </a:solidFill>
              </a:rPr>
              <a:t>Palumbieri</a:t>
            </a:r>
            <a:endParaRPr lang="it-IT" sz="1200" b="1" dirty="0" smtClean="0">
              <a:solidFill>
                <a:srgbClr val="1C59D2"/>
              </a:solidFill>
            </a:endParaRPr>
          </a:p>
          <a:p>
            <a:pPr algn="ctr"/>
            <a:r>
              <a:rPr lang="it-IT" sz="900" b="1" dirty="0" smtClean="0">
                <a:solidFill>
                  <a:srgbClr val="1C59D2"/>
                </a:solidFill>
              </a:rPr>
              <a:t>2017-2018</a:t>
            </a:r>
            <a:endParaRPr lang="it-IT" sz="900" b="1" dirty="0">
              <a:solidFill>
                <a:srgbClr val="1C59D2"/>
              </a:solidFill>
            </a:endParaRPr>
          </a:p>
        </p:txBody>
      </p:sp>
      <p:pic>
        <p:nvPicPr>
          <p:cNvPr id="10" name="Immagine 9" descr="logo Roraty distrett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2260" y="466822"/>
            <a:ext cx="1490319" cy="10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1712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432E50E8-77B9-42D1-A714-D304C833D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2152" y="456655"/>
            <a:ext cx="1898143" cy="10832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4698D48-B7D6-4077-B49C-26662FD0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774" y="456656"/>
            <a:ext cx="1389508" cy="1083219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58D19483-4C33-4924-9A52-E2B143B904C8}"/>
              </a:ext>
            </a:extLst>
          </p:cNvPr>
          <p:cNvSpPr/>
          <p:nvPr/>
        </p:nvSpPr>
        <p:spPr>
          <a:xfrm>
            <a:off x="722375" y="2470291"/>
            <a:ext cx="1084897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La visione del mondo del Rotary e l’azione dei Rotariani, viceversa, è da sempre ispirata ai principi di tolleranza, di valorizzazione delle diversità etniche, religiose, sociali e professionali, di solidarietà, di inclusione sociale e di servizio nei confronti dell’uomo, di tutti gli uomini, nessuno escluso, in un’ottica di rivalutazione dei diritti universali dell’uomo e della sua centralità nell’universo sociale, culturale, politico ed economico.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7F2D0C46-833C-4DC7-8C5F-3C47857CF988}"/>
              </a:ext>
            </a:extLst>
          </p:cNvPr>
          <p:cNvSpPr/>
          <p:nvPr/>
        </p:nvSpPr>
        <p:spPr>
          <a:xfrm>
            <a:off x="2943224" y="1466473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 smtClean="0">
                <a:solidFill>
                  <a:srgbClr val="1C59D2"/>
                </a:solidFill>
              </a:rPr>
              <a:t>Presidente Giuseppe </a:t>
            </a:r>
            <a:r>
              <a:rPr lang="it-IT" sz="1200" b="1" dirty="0" err="1" smtClean="0">
                <a:solidFill>
                  <a:srgbClr val="1C59D2"/>
                </a:solidFill>
              </a:rPr>
              <a:t>Palumbieri</a:t>
            </a:r>
            <a:endParaRPr lang="it-IT" sz="1200" b="1" dirty="0" smtClean="0">
              <a:solidFill>
                <a:srgbClr val="1C59D2"/>
              </a:solidFill>
            </a:endParaRPr>
          </a:p>
          <a:p>
            <a:pPr algn="ctr"/>
            <a:r>
              <a:rPr lang="it-IT" sz="900" b="1" dirty="0" smtClean="0">
                <a:solidFill>
                  <a:srgbClr val="1C59D2"/>
                </a:solidFill>
              </a:rPr>
              <a:t>2017-2018</a:t>
            </a:r>
            <a:endParaRPr lang="it-IT" sz="900" b="1" dirty="0">
              <a:solidFill>
                <a:srgbClr val="1C59D2"/>
              </a:solidFill>
            </a:endParaRPr>
          </a:p>
        </p:txBody>
      </p:sp>
      <p:pic>
        <p:nvPicPr>
          <p:cNvPr id="9" name="Immagine 8" descr="logo Roraty distrett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2260" y="466822"/>
            <a:ext cx="1490319" cy="10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739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432E50E8-77B9-42D1-A714-D304C833D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2152" y="429467"/>
            <a:ext cx="1898143" cy="10832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4698D48-B7D6-4077-B49C-26662FD0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774" y="456656"/>
            <a:ext cx="1389508" cy="108321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4BAC6324-5F0F-4555-8409-58F60241B8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161" y="2247896"/>
            <a:ext cx="2988114" cy="38004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BD52D4FF-5217-41DD-B969-69DBDB626432}"/>
              </a:ext>
            </a:extLst>
          </p:cNvPr>
          <p:cNvSpPr txBox="1"/>
          <p:nvPr/>
        </p:nvSpPr>
        <p:spPr>
          <a:xfrm>
            <a:off x="3800475" y="2247896"/>
            <a:ext cx="81153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L’immagine esemplificativa, a mio avviso, </a:t>
            </a:r>
          </a:p>
          <a:p>
            <a:pPr algn="just"/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della funzione di servizio del rotariano è rappresentata nella «Deposizione», capolavoro di Caravaggio, nella quale - posto al centro della composizione - vi è Nicodemo, capo dei Giudei e componente del Sinedrio che, in vesti dimesse, sorregge umilmente il corpo di Cristo e, col capo rivolto verso di noi, non guarda, ma vede.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34CF2071-EF7F-48C1-8370-787FF77E7996}"/>
              </a:ext>
            </a:extLst>
          </p:cNvPr>
          <p:cNvSpPr/>
          <p:nvPr/>
        </p:nvSpPr>
        <p:spPr>
          <a:xfrm>
            <a:off x="2943224" y="1445196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 smtClean="0">
                <a:solidFill>
                  <a:srgbClr val="1C59D2"/>
                </a:solidFill>
              </a:rPr>
              <a:t>Presidente Giuseppe </a:t>
            </a:r>
            <a:r>
              <a:rPr lang="it-IT" sz="1200" b="1" dirty="0" err="1" smtClean="0">
                <a:solidFill>
                  <a:srgbClr val="1C59D2"/>
                </a:solidFill>
              </a:rPr>
              <a:t>Palumbieri</a:t>
            </a:r>
            <a:endParaRPr lang="it-IT" sz="1200" b="1" dirty="0" smtClean="0">
              <a:solidFill>
                <a:srgbClr val="1C59D2"/>
              </a:solidFill>
            </a:endParaRPr>
          </a:p>
          <a:p>
            <a:pPr algn="ctr"/>
            <a:r>
              <a:rPr lang="it-IT" sz="900" b="1" dirty="0" smtClean="0">
                <a:solidFill>
                  <a:srgbClr val="1C59D2"/>
                </a:solidFill>
              </a:rPr>
              <a:t>2017-2018</a:t>
            </a:r>
            <a:endParaRPr lang="it-IT" sz="900" b="1" dirty="0">
              <a:solidFill>
                <a:srgbClr val="1C59D2"/>
              </a:solidFill>
            </a:endParaRPr>
          </a:p>
        </p:txBody>
      </p:sp>
      <p:pic>
        <p:nvPicPr>
          <p:cNvPr id="9" name="Immagine 8" descr="logo Roraty distrett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2260" y="466822"/>
            <a:ext cx="1490319" cy="10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8750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432E50E8-77B9-42D1-A714-D304C833D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2153" y="456656"/>
            <a:ext cx="1898143" cy="10832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4698D48-B7D6-4077-B49C-26662FD0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774" y="456656"/>
            <a:ext cx="1389508" cy="108321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B6496200-5E7E-48D9-9583-5B427B68082D}"/>
              </a:ext>
            </a:extLst>
          </p:cNvPr>
          <p:cNvSpPr txBox="1"/>
          <p:nvPr/>
        </p:nvSpPr>
        <p:spPr>
          <a:xfrm>
            <a:off x="2744252" y="1957476"/>
            <a:ext cx="12353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920000"/>
                </a:solidFill>
                <a:latin typeface="Bodoni MT Poster Compressed" panose="02070706080601050204" pitchFamily="18" charset="0"/>
              </a:rPr>
              <a:t>Progetti strategici del Rotary Club di Canosa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1BAF661A-ED6E-4F62-A193-D5338BC057BA}"/>
              </a:ext>
            </a:extLst>
          </p:cNvPr>
          <p:cNvSpPr txBox="1"/>
          <p:nvPr/>
        </p:nvSpPr>
        <p:spPr>
          <a:xfrm>
            <a:off x="1467612" y="2959853"/>
            <a:ext cx="116490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1 Istituzione del Museo Archeologico Nazionale di Canosa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670FFAD9-DBF5-491D-822E-29ACD7538B93}"/>
              </a:ext>
            </a:extLst>
          </p:cNvPr>
          <p:cNvSpPr txBox="1"/>
          <p:nvPr/>
        </p:nvSpPr>
        <p:spPr>
          <a:xfrm>
            <a:off x="1467612" y="3513851"/>
            <a:ext cx="984250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2 Riqualificazione urbanistica, promozione economica  ed </a:t>
            </a:r>
          </a:p>
          <a:p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  integrazione multiculturale del Centro Storico-Area Castello</a:t>
            </a:r>
          </a:p>
          <a:p>
            <a:pPr algn="r"/>
            <a:endParaRPr lang="it-IT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4171A9DA-BC83-4926-AE0C-DFC75EEDFCF0}"/>
              </a:ext>
            </a:extLst>
          </p:cNvPr>
          <p:cNvSpPr txBox="1"/>
          <p:nvPr/>
        </p:nvSpPr>
        <p:spPr>
          <a:xfrm>
            <a:off x="1467612" y="4514124"/>
            <a:ext cx="10248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3 Azione di sostegno per l’integrazione linguistica e culturale</a:t>
            </a:r>
          </a:p>
          <a:p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degli immigrati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81AFF85E-3F88-4238-B6D5-E615C086F3A7}"/>
              </a:ext>
            </a:extLst>
          </p:cNvPr>
          <p:cNvSpPr txBox="1"/>
          <p:nvPr/>
        </p:nvSpPr>
        <p:spPr>
          <a:xfrm>
            <a:off x="1467612" y="5575954"/>
            <a:ext cx="103428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4 Promozione di iniziative culturali e divulgative a carattere scientifico, filosofico, artistico ed educativo</a:t>
            </a:r>
          </a:p>
          <a:p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A9EB9DD9-75F7-4F21-8BF6-927E7FF94861}"/>
              </a:ext>
            </a:extLst>
          </p:cNvPr>
          <p:cNvSpPr/>
          <p:nvPr/>
        </p:nvSpPr>
        <p:spPr>
          <a:xfrm>
            <a:off x="2943224" y="1441950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 smtClean="0">
                <a:solidFill>
                  <a:srgbClr val="1C59D2"/>
                </a:solidFill>
              </a:rPr>
              <a:t>Presidente Giuseppe </a:t>
            </a:r>
            <a:r>
              <a:rPr lang="it-IT" sz="1200" b="1" dirty="0" err="1" smtClean="0">
                <a:solidFill>
                  <a:srgbClr val="1C59D2"/>
                </a:solidFill>
              </a:rPr>
              <a:t>Palumbieri</a:t>
            </a:r>
            <a:endParaRPr lang="it-IT" sz="1200" b="1" dirty="0" smtClean="0">
              <a:solidFill>
                <a:srgbClr val="1C59D2"/>
              </a:solidFill>
            </a:endParaRPr>
          </a:p>
          <a:p>
            <a:pPr algn="ctr"/>
            <a:r>
              <a:rPr lang="it-IT" sz="900" b="1" dirty="0" smtClean="0">
                <a:solidFill>
                  <a:srgbClr val="1C59D2"/>
                </a:solidFill>
              </a:rPr>
              <a:t>2017-2018</a:t>
            </a:r>
            <a:endParaRPr lang="it-IT" sz="900" b="1" dirty="0">
              <a:solidFill>
                <a:srgbClr val="1C59D2"/>
              </a:solidFill>
            </a:endParaRPr>
          </a:p>
        </p:txBody>
      </p:sp>
      <p:pic>
        <p:nvPicPr>
          <p:cNvPr id="11" name="Immagine 10" descr="logo Roraty distrett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2260" y="466822"/>
            <a:ext cx="1490319" cy="10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20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432E50E8-77B9-42D1-A714-D304C833D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2153" y="219846"/>
            <a:ext cx="1898143" cy="10832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4698D48-B7D6-4077-B49C-26662FD0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774" y="456656"/>
            <a:ext cx="1389508" cy="108321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11E12D4-A5AC-4D0C-AFA8-5F8FF9E0A931}"/>
              </a:ext>
            </a:extLst>
          </p:cNvPr>
          <p:cNvSpPr txBox="1"/>
          <p:nvPr/>
        </p:nvSpPr>
        <p:spPr>
          <a:xfrm>
            <a:off x="1114424" y="2571429"/>
            <a:ext cx="9753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1 Le attività finalizzate all’istituzione del Museo Archeologico Nazionale di Canosa saranno effettuate di concerto con i Rotary Club locali, quale azione di promozione del  territorio provinciale; a tal fine si organizzerà un </a:t>
            </a:r>
            <a:r>
              <a:rPr lang="it-IT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interclub</a:t>
            </a:r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preparatorio ad un Congresso Distrettuale su tale materia presso il Teatro Comunale «Lembo» di Canosa, con intervento di autorità comunali, provinciali, regionali e del ministro del </a:t>
            </a:r>
            <a:r>
              <a:rPr lang="it-IT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MiBACT</a:t>
            </a:r>
            <a:r>
              <a:rPr lang="it-IT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(ministero dei beni e delle attività culturali e del turismo).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6C6B3F2B-6A24-4298-8233-7FD0E5628D8D}"/>
              </a:ext>
            </a:extLst>
          </p:cNvPr>
          <p:cNvSpPr/>
          <p:nvPr/>
        </p:nvSpPr>
        <p:spPr>
          <a:xfrm>
            <a:off x="3523039" y="1701709"/>
            <a:ext cx="56749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dirty="0">
                <a:solidFill>
                  <a:srgbClr val="920000"/>
                </a:solidFill>
                <a:latin typeface="Bodoni MT Poster Compressed" panose="02070706080601050204" pitchFamily="18" charset="0"/>
              </a:rPr>
              <a:t>Progetti strategici del Rotary Club di Canosa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6E56783B-110E-4B74-B7BD-AEFCE00F16C0}"/>
              </a:ext>
            </a:extLst>
          </p:cNvPr>
          <p:cNvSpPr/>
          <p:nvPr/>
        </p:nvSpPr>
        <p:spPr>
          <a:xfrm>
            <a:off x="2943224" y="1303065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 smtClean="0">
                <a:solidFill>
                  <a:srgbClr val="1C59D2"/>
                </a:solidFill>
              </a:rPr>
              <a:t>Presidente Giuseppe </a:t>
            </a:r>
            <a:r>
              <a:rPr lang="it-IT" sz="1200" b="1" dirty="0" err="1" smtClean="0">
                <a:solidFill>
                  <a:srgbClr val="1C59D2"/>
                </a:solidFill>
              </a:rPr>
              <a:t>Palumbieri</a:t>
            </a:r>
            <a:endParaRPr lang="it-IT" sz="1200" b="1" dirty="0" smtClean="0">
              <a:solidFill>
                <a:srgbClr val="1C59D2"/>
              </a:solidFill>
            </a:endParaRPr>
          </a:p>
          <a:p>
            <a:pPr algn="ctr"/>
            <a:r>
              <a:rPr lang="it-IT" sz="900" b="1" dirty="0" smtClean="0">
                <a:solidFill>
                  <a:srgbClr val="1C59D2"/>
                </a:solidFill>
              </a:rPr>
              <a:t>2017-2018</a:t>
            </a:r>
            <a:endParaRPr lang="it-IT" sz="900" b="1" dirty="0">
              <a:solidFill>
                <a:srgbClr val="1C59D2"/>
              </a:solidFill>
            </a:endParaRPr>
          </a:p>
        </p:txBody>
      </p:sp>
      <p:pic>
        <p:nvPicPr>
          <p:cNvPr id="9" name="Immagine 8" descr="logo Roraty distrett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2260" y="466822"/>
            <a:ext cx="1490319" cy="10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6943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998</TotalTime>
  <Words>1236</Words>
  <Application>Microsoft Office PowerPoint</Application>
  <PresentationFormat>Personalizzato</PresentationFormat>
  <Paragraphs>88</Paragraphs>
  <Slides>18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Giuseppe Palumbieri</dc:creator>
  <cp:lastModifiedBy>TONIO</cp:lastModifiedBy>
  <cp:revision>128</cp:revision>
  <dcterms:created xsi:type="dcterms:W3CDTF">2017-06-29T06:04:28Z</dcterms:created>
  <dcterms:modified xsi:type="dcterms:W3CDTF">2017-07-12T17:35:07Z</dcterms:modified>
</cp:coreProperties>
</file>